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548" r:id="rId4"/>
    <p:sldId id="670" r:id="rId5"/>
    <p:sldId id="260" r:id="rId6"/>
    <p:sldId id="262" r:id="rId7"/>
    <p:sldId id="671" r:id="rId8"/>
    <p:sldId id="267" r:id="rId9"/>
    <p:sldId id="269" r:id="rId10"/>
    <p:sldId id="672" r:id="rId11"/>
    <p:sldId id="554" r:id="rId12"/>
    <p:sldId id="673" r:id="rId13"/>
    <p:sldId id="63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54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5EB6E-8D6D-481E-935A-F9868F7E22B8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2C66-C1EA-4540-A8B2-364742002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28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3C724-BAAA-481A-B440-4513D4E4F981}" type="slidenum">
              <a:rPr kumimoji="0" lang="zh-CN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85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25621CD1-6C7B-4124-80CC-57C228BC2306}" type="slidenum">
              <a:rPr lang="zh-CN" altLang="en-GB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11</a:t>
            </a:fld>
            <a:endParaRPr lang="en-GB" altLang="zh-CN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4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9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75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88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29">
            <a:extLst>
              <a:ext uri="{FF2B5EF4-FFF2-40B4-BE49-F238E27FC236}">
                <a16:creationId xmlns:a16="http://schemas.microsoft.com/office/drawing/2014/main" id="{DFF65FCC-4A87-475A-9A38-8D37F2F5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8">
            <a:extLst>
              <a:ext uri="{FF2B5EF4-FFF2-40B4-BE49-F238E27FC236}">
                <a16:creationId xmlns:a16="http://schemas.microsoft.com/office/drawing/2014/main" id="{CFEB763A-D3DC-47CF-A2CE-DCE12A10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6">
            <a:extLst>
              <a:ext uri="{FF2B5EF4-FFF2-40B4-BE49-F238E27FC236}">
                <a16:creationId xmlns:a16="http://schemas.microsoft.com/office/drawing/2014/main" id="{59A2A0BE-3F16-4EFD-BFBF-44F9B01B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7C4319A-53C1-4AC0-A985-B89B7EFD9F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004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B019405B-E0EA-4375-BA52-76AF9A7A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5FCE6C1A-7E9F-44CF-8C11-DEB8DF5B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2EF3047A-511C-40AF-81F3-0E7CEEF0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527A-DF87-43BD-804A-6E0072E63B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64415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A20547-A392-4906-B70B-BD61DDF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ECAB0-5A53-4BB2-8431-40BD9EF3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6D01FB-8ED1-4188-85E1-E246E3F6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A5BFCCE-AF9F-4D94-B096-D6A7E2C640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6682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>
            <a:extLst>
              <a:ext uri="{FF2B5EF4-FFF2-40B4-BE49-F238E27FC236}">
                <a16:creationId xmlns:a16="http://schemas.microsoft.com/office/drawing/2014/main" id="{E707C29D-184D-4CB8-837C-963A422D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1">
            <a:extLst>
              <a:ext uri="{FF2B5EF4-FFF2-40B4-BE49-F238E27FC236}">
                <a16:creationId xmlns:a16="http://schemas.microsoft.com/office/drawing/2014/main" id="{2AB5F39D-396A-4554-A08D-710ACE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>
            <a:extLst>
              <a:ext uri="{FF2B5EF4-FFF2-40B4-BE49-F238E27FC236}">
                <a16:creationId xmlns:a16="http://schemas.microsoft.com/office/drawing/2014/main" id="{6BFBB5A5-D297-422F-8ED5-84C164EF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1B12-A338-4CC7-978D-846817035C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46907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>
            <a:extLst>
              <a:ext uri="{FF2B5EF4-FFF2-40B4-BE49-F238E27FC236}">
                <a16:creationId xmlns:a16="http://schemas.microsoft.com/office/drawing/2014/main" id="{774D2947-2B37-4823-9E8C-4575DF26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1">
            <a:extLst>
              <a:ext uri="{FF2B5EF4-FFF2-40B4-BE49-F238E27FC236}">
                <a16:creationId xmlns:a16="http://schemas.microsoft.com/office/drawing/2014/main" id="{C060D933-40CE-4CBB-8655-18B74370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>
            <a:extLst>
              <a:ext uri="{FF2B5EF4-FFF2-40B4-BE49-F238E27FC236}">
                <a16:creationId xmlns:a16="http://schemas.microsoft.com/office/drawing/2014/main" id="{B321E54D-48B2-42B2-8EB9-730429D5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C992-6802-44DD-8A48-13F3A8AD0A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0638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>
            <a:extLst>
              <a:ext uri="{FF2B5EF4-FFF2-40B4-BE49-F238E27FC236}">
                <a16:creationId xmlns:a16="http://schemas.microsoft.com/office/drawing/2014/main" id="{6BDB38D8-D744-483F-89E4-B96C6BCB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1">
            <a:extLst>
              <a:ext uri="{FF2B5EF4-FFF2-40B4-BE49-F238E27FC236}">
                <a16:creationId xmlns:a16="http://schemas.microsoft.com/office/drawing/2014/main" id="{8A609045-CC46-4F77-B0D3-3287EB82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7">
            <a:extLst>
              <a:ext uri="{FF2B5EF4-FFF2-40B4-BE49-F238E27FC236}">
                <a16:creationId xmlns:a16="http://schemas.microsoft.com/office/drawing/2014/main" id="{9E63AC23-09A0-4BC2-8104-50134088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3A9A-38B8-4952-B7B2-44CB83643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72053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>
            <a:extLst>
              <a:ext uri="{FF2B5EF4-FFF2-40B4-BE49-F238E27FC236}">
                <a16:creationId xmlns:a16="http://schemas.microsoft.com/office/drawing/2014/main" id="{A162C51A-7E76-4E52-A898-0243F004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1">
            <a:extLst>
              <a:ext uri="{FF2B5EF4-FFF2-40B4-BE49-F238E27FC236}">
                <a16:creationId xmlns:a16="http://schemas.microsoft.com/office/drawing/2014/main" id="{1EEC95C8-79E5-42F1-8365-01C3CF42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>
            <a:extLst>
              <a:ext uri="{FF2B5EF4-FFF2-40B4-BE49-F238E27FC236}">
                <a16:creationId xmlns:a16="http://schemas.microsoft.com/office/drawing/2014/main" id="{2EC6D02A-5C3D-4F74-8119-3C552393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0186-9208-4E52-843F-879193516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3761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>
            <a:extLst>
              <a:ext uri="{FF2B5EF4-FFF2-40B4-BE49-F238E27FC236}">
                <a16:creationId xmlns:a16="http://schemas.microsoft.com/office/drawing/2014/main" id="{5D3A0C51-7C54-493B-84A0-5A5B05DA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1">
            <a:extLst>
              <a:ext uri="{FF2B5EF4-FFF2-40B4-BE49-F238E27FC236}">
                <a16:creationId xmlns:a16="http://schemas.microsoft.com/office/drawing/2014/main" id="{FDA8D664-F5E4-40B3-93F1-CC74AE5D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>
            <a:extLst>
              <a:ext uri="{FF2B5EF4-FFF2-40B4-BE49-F238E27FC236}">
                <a16:creationId xmlns:a16="http://schemas.microsoft.com/office/drawing/2014/main" id="{6490DF00-F279-4BCE-A261-591D7050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2C8D-3403-45BF-97A2-B58F7E25D8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75178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4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13">
            <a:extLst>
              <a:ext uri="{FF2B5EF4-FFF2-40B4-BE49-F238E27FC236}">
                <a16:creationId xmlns:a16="http://schemas.microsoft.com/office/drawing/2014/main" id="{9FB99CDF-4A4D-4B8F-A76E-88A49472201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E162D161-1A90-4DFC-9362-3AD5410E328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任意多边形 15">
            <a:extLst>
              <a:ext uri="{FF2B5EF4-FFF2-40B4-BE49-F238E27FC236}">
                <a16:creationId xmlns:a16="http://schemas.microsoft.com/office/drawing/2014/main" id="{9C548B99-1AA7-4B3B-ADF8-471633605EB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16">
            <a:extLst>
              <a:ext uri="{FF2B5EF4-FFF2-40B4-BE49-F238E27FC236}">
                <a16:creationId xmlns:a16="http://schemas.microsoft.com/office/drawing/2014/main" id="{2EAAB09D-86EF-4959-9B5C-FE3BCFB96A1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>
            <a:extLst>
              <a:ext uri="{FF2B5EF4-FFF2-40B4-BE49-F238E27FC236}">
                <a16:creationId xmlns:a16="http://schemas.microsoft.com/office/drawing/2014/main" id="{71EDE4D4-3C8D-47A4-833B-28F3496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5">
            <a:extLst>
              <a:ext uri="{FF2B5EF4-FFF2-40B4-BE49-F238E27FC236}">
                <a16:creationId xmlns:a16="http://schemas.microsoft.com/office/drawing/2014/main" id="{EE8D28EE-FD4D-462A-AB95-9B502065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52B6BF5C-539E-4FAD-8215-9F1CD41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B1BD-6420-4D01-B230-8AB1B469B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301605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0306B132-694B-4EC4-AD50-E317C23A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13A8F75B-4633-4612-A01D-DB075641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5E48F323-2E7C-42CF-B985-25886D90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A46D-6F4F-4E5B-97F8-CC7C8F48E2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748573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0548CA32-3F15-437E-9450-71A812C2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2631F5FA-E508-4BE5-A198-BDCA0419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7E99C320-6F7F-4397-965E-500BE97F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7C21-094F-408D-8A6E-C3999FB15D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414229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zh-CN" noProof="0"/>
              <a:t>Click to edit Master title style</a:t>
            </a:r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zh-CN" noProof="0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59A8-07B8-41DC-8086-99238E2540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59733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C249-0138-4740-AD7C-C31857BF08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19318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6822-C03E-4123-AAA3-694892E930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66434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20E-8408-4477-A85C-F24A024574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84158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222C-173E-4A7C-B73A-F7CC3637EE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22723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9196-5D3D-4F53-8B0A-565DFA859A9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72680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A2A-6DB3-4403-9570-03352F0E6CA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77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636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5A7-5DDB-4451-B975-4037761C40A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9881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4871-2467-47A4-B708-05C19D2BC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52877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8B7-7BA5-4D32-BCBC-45CE56E846A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28424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8116-60DB-4F94-93BB-A111D53639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8061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84978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063F-562B-4B81-9512-DF9CAC57B68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744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4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07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5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19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50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2DB3-23C9-45DD-A984-1BF43C59BA9E}" type="datetimeFigureOut">
              <a:rPr lang="zh-CN" altLang="en-US" smtClean="0"/>
              <a:t>2025/05/27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49C8-F678-49F4-BB53-26221FBEA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>
            <a:extLst>
              <a:ext uri="{FF2B5EF4-FFF2-40B4-BE49-F238E27FC236}">
                <a16:creationId xmlns:a16="http://schemas.microsoft.com/office/drawing/2014/main" id="{1661FBEA-20A9-49E9-8A23-6860CA303D7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>
            <a:extLst>
              <a:ext uri="{FF2B5EF4-FFF2-40B4-BE49-F238E27FC236}">
                <a16:creationId xmlns:a16="http://schemas.microsoft.com/office/drawing/2014/main" id="{B5B1CC89-CF50-4E9B-86FE-FCC1C8B362C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>
            <a:extLst>
              <a:ext uri="{FF2B5EF4-FFF2-40B4-BE49-F238E27FC236}">
                <a16:creationId xmlns:a16="http://schemas.microsoft.com/office/drawing/2014/main" id="{A13DDA4E-7646-4FC4-9BAD-015D3A3957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文本占位符 29">
            <a:extLst>
              <a:ext uri="{FF2B5EF4-FFF2-40B4-BE49-F238E27FC236}">
                <a16:creationId xmlns:a16="http://schemas.microsoft.com/office/drawing/2014/main" id="{879C18D6-7F51-4A42-8EB7-9E991994E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6B249894-83AE-407A-83E9-406D4FA55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07F91EB1-D906-40F3-972C-B8BAEF44A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4F115717-3944-4077-B1F8-5EC1D858A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91E5115-7C0B-4232-AB56-81A2F0FBE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3" name="组合 1">
            <a:extLst>
              <a:ext uri="{FF2B5EF4-FFF2-40B4-BE49-F238E27FC236}">
                <a16:creationId xmlns:a16="http://schemas.microsoft.com/office/drawing/2014/main" id="{78CA2A8C-E2CE-4139-B020-12D98B4B6BF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>
              <a:extLst>
                <a:ext uri="{FF2B5EF4-FFF2-40B4-BE49-F238E27FC236}">
                  <a16:creationId xmlns:a16="http://schemas.microsoft.com/office/drawing/2014/main" id="{C0173E5D-E1AE-4A1D-8F2B-FD3C5806F52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A218F445-2AA5-4894-828E-4D081A7ECA0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03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</p:grpSp>
        <p:sp>
          <p:nvSpPr>
            <p:cNvPr id="10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442025B0-EAF8-4C53-8CFA-55DF906C4A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325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huangqy89@mail.sysu.edu.c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342902" y="1876950"/>
            <a:ext cx="8640762" cy="119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数字电路与逻辑设计实验</a:t>
            </a: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617538" y="3863975"/>
            <a:ext cx="7991475" cy="19187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计算机学院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黄倩怡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20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24-2025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学年第二学期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7B83D-69C9-4BBA-A394-CDBF3736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FA83D-E046-4530-8873-D0BA28E2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  <a:endParaRPr lang="en-US" altLang="zh-CN" dirty="0"/>
          </a:p>
          <a:p>
            <a:pPr lvl="1"/>
            <a:r>
              <a:rPr lang="zh-CN" altLang="en-US" dirty="0"/>
              <a:t>可控双向计数器（加法、减法）</a:t>
            </a:r>
            <a:endParaRPr lang="en-US" altLang="zh-CN" dirty="0"/>
          </a:p>
          <a:p>
            <a:pPr lvl="1"/>
            <a:r>
              <a:rPr lang="zh-CN" altLang="en-US" dirty="0"/>
              <a:t>任意进制计数器</a:t>
            </a:r>
            <a:endParaRPr lang="en-US" altLang="zh-CN" dirty="0"/>
          </a:p>
          <a:p>
            <a:pPr lvl="1"/>
            <a:r>
              <a:rPr lang="zh-CN" altLang="en-US" dirty="0"/>
              <a:t>格雷码计数器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2F1BCD-F806-4EF6-BD2E-A94B5EB1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3268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Text Box 2"/>
          <p:cNvSpPr txBox="1">
            <a:spLocks noChangeArrowheads="1"/>
          </p:cNvSpPr>
          <p:nvPr/>
        </p:nvSpPr>
        <p:spPr bwMode="auto">
          <a:xfrm>
            <a:off x="1543844" y="1313180"/>
            <a:ext cx="6119812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1" lang="zh-CN" altLang="en-US" sz="1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彩云" pitchFamily="2" charset="-122"/>
                <a:ea typeface="华文彩云" pitchFamily="2" charset="-122"/>
              </a:rPr>
              <a:t>谢  谢！</a:t>
            </a: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22AEAC-51C0-4EF4-8FC4-2DD7D8A5C93D}" type="slidenum">
              <a:rPr lang="zh-CN" altLang="en-US" smtClean="0"/>
              <a:pPr/>
              <a:t>11</a:t>
            </a:fld>
            <a:endParaRPr lang="en-GB" altLang="zh-CN" sz="1200">
              <a:solidFill>
                <a:srgbClr val="40458C"/>
              </a:solidFill>
            </a:endParaRPr>
          </a:p>
        </p:txBody>
      </p:sp>
      <p:sp>
        <p:nvSpPr>
          <p:cNvPr id="4" name="内容占位符 5"/>
          <p:cNvSpPr txBox="1">
            <a:spLocks/>
          </p:cNvSpPr>
          <p:nvPr/>
        </p:nvSpPr>
        <p:spPr>
          <a:xfrm>
            <a:off x="898525" y="3249613"/>
            <a:ext cx="7410450" cy="32432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32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联系信息：</a:t>
            </a:r>
            <a:endParaRPr lang="en-US" altLang="zh-CN" sz="32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zh-CN" altLang="en-US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超算中心</a:t>
            </a: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529F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Email: </a:t>
            </a: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hlinkClick r:id="rId4"/>
              </a:rPr>
              <a:t>huangqy89@mail.sysu.edu.cn</a:t>
            </a:r>
            <a:endParaRPr lang="en-US" altLang="zh-CN" sz="24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zh-CN" altLang="en-US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企业微信</a:t>
            </a:r>
            <a:endParaRPr lang="en-US" altLang="zh-CN" sz="24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None/>
              <a:defRPr/>
            </a:pPr>
            <a:r>
              <a:rPr lang="en-US" altLang="zh-CN" sz="18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	</a:t>
            </a:r>
            <a:endParaRPr lang="zh-CN" altLang="en-US" sz="2400" b="0" u="sng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07344-31D1-40BC-83D2-F8F82704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19767"/>
            <a:ext cx="7772400" cy="417406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/>
              <a:t>实验内容</a:t>
            </a:r>
            <a:endParaRPr lang="en-US" altLang="zh-CN" sz="4000" b="1" dirty="0"/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用 </a:t>
            </a:r>
            <a:r>
              <a:rPr lang="en-US" altLang="zh-CN" dirty="0"/>
              <a:t>JK </a:t>
            </a:r>
            <a:r>
              <a:rPr lang="zh-CN" altLang="en-US" dirty="0"/>
              <a:t>触发器设计一个 </a:t>
            </a:r>
            <a:r>
              <a:rPr lang="en-US" altLang="zh-CN" dirty="0"/>
              <a:t>16 </a:t>
            </a:r>
            <a:r>
              <a:rPr lang="zh-CN" altLang="en-US" dirty="0"/>
              <a:t>进制同步计数器，用逻辑分析仪观察并记录</a:t>
            </a:r>
            <a:r>
              <a:rPr lang="en-US" altLang="zh-CN" dirty="0"/>
              <a:t>CP </a:t>
            </a:r>
            <a:r>
              <a:rPr lang="zh-CN" altLang="en-US" dirty="0"/>
              <a:t>和各输出的波形。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用 </a:t>
            </a:r>
            <a:r>
              <a:rPr lang="en-US" altLang="zh-CN" dirty="0"/>
              <a:t>JK </a:t>
            </a:r>
            <a:r>
              <a:rPr lang="zh-CN" altLang="en-US" dirty="0"/>
              <a:t>触发器设计一个 </a:t>
            </a:r>
            <a:r>
              <a:rPr lang="en-US" altLang="zh-CN" dirty="0"/>
              <a:t>16 </a:t>
            </a:r>
            <a:r>
              <a:rPr lang="zh-CN" altLang="en-US" dirty="0"/>
              <a:t>进制异步计数器，用逻辑分析仪观察并记录</a:t>
            </a:r>
            <a:r>
              <a:rPr lang="en-US" altLang="zh-CN" dirty="0"/>
              <a:t>CP </a:t>
            </a:r>
            <a:r>
              <a:rPr lang="zh-CN" altLang="en-US" dirty="0"/>
              <a:t>和各输出的波形。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B4E5F2-7BBA-4F95-B1D2-4F640D5E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C249-0138-4740-AD7C-C31857BF085C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/>
              <a:ea typeface="宋体" pitchFamily="2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3ADF5A-34D8-404B-B7CB-D759BB3F2CEF}"/>
              </a:ext>
            </a:extLst>
          </p:cNvPr>
          <p:cNvSpPr txBox="1">
            <a:spLocks/>
          </p:cNvSpPr>
          <p:nvPr/>
        </p:nvSpPr>
        <p:spPr>
          <a:xfrm>
            <a:off x="373344" y="523962"/>
            <a:ext cx="8821056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1" lang="zh-CN" altLang="en-US" sz="4000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sz="4000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13 </a:t>
            </a:r>
            <a:r>
              <a:rPr kumimoji="1" lang="zh-CN" altLang="en-US" sz="4000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</a:t>
            </a:r>
            <a:r>
              <a:rPr kumimoji="1" lang="en-US" altLang="zh-CN" sz="4000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/</a:t>
            </a:r>
            <a:r>
              <a:rPr kumimoji="1" lang="zh-CN" altLang="en-US" sz="4000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异步计数器的实现</a:t>
            </a:r>
          </a:p>
        </p:txBody>
      </p:sp>
    </p:spTree>
    <p:extLst>
      <p:ext uri="{BB962C8B-B14F-4D97-AF65-F5344CB8AC3E}">
        <p14:creationId xmlns:p14="http://schemas.microsoft.com/office/powerpoint/2010/main" val="367459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07A3EC2-279E-4F29-B18F-163EBFA0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A 2-bit Asynchronous Binary Counter</a:t>
            </a:r>
            <a:endParaRPr lang="zh-CN" altLang="en-US" sz="3600">
              <a:ea typeface="宋体" panose="02010600030101010101" pitchFamily="2" charset="-122"/>
            </a:endParaRP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FAECDAA5-8018-487F-946C-A5C1919F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B17A7-BDA4-4126-B0C0-3BBE348EA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0" name="Picture 9" descr="fg08_00100">
            <a:extLst>
              <a:ext uri="{FF2B5EF4-FFF2-40B4-BE49-F238E27FC236}">
                <a16:creationId xmlns:a16="http://schemas.microsoft.com/office/drawing/2014/main" id="{1650602A-5201-425B-AB52-699B3270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28763"/>
            <a:ext cx="73580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fg08_00200">
            <a:extLst>
              <a:ext uri="{FF2B5EF4-FFF2-40B4-BE49-F238E27FC236}">
                <a16:creationId xmlns:a16="http://schemas.microsoft.com/office/drawing/2014/main" id="{6C184BB4-6082-4D09-82B8-FE50123E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79900"/>
            <a:ext cx="62865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190B3B-F4C1-4D25-89A9-DFDD67926F1A}"/>
              </a:ext>
            </a:extLst>
          </p:cNvPr>
          <p:cNvSpPr/>
          <p:nvPr/>
        </p:nvSpPr>
        <p:spPr>
          <a:xfrm>
            <a:off x="3005138" y="4840288"/>
            <a:ext cx="4537075" cy="173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6444E59-F7DE-4EB6-B2F0-238EF95F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Propagation Delay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894CA2C-4C4B-42EF-870A-E05753A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5A788-63A7-4F2A-BE9D-4176DC7B09F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68" name="Picture 6" descr="fg08_00400">
            <a:extLst>
              <a:ext uri="{FF2B5EF4-FFF2-40B4-BE49-F238E27FC236}">
                <a16:creationId xmlns:a16="http://schemas.microsoft.com/office/drawing/2014/main" id="{7D981888-6C6F-43C6-835A-9410256A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342312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96D9015-BE41-4EE4-A3F2-7C7ED9E36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857875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8–4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Propagation delays in a 3-bit asynchronous (ripple-clocked) binary counter.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23F56-5C5D-44CC-84FE-D3629451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E17086C-86F4-467D-9A7C-8D3032DAB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"/>
            <a:ext cx="9144000" cy="684996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9F2436-8A69-4473-B1AD-84B20229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5527A-DF87-43BD-804A-6E0072E63B7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3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797C51-53A8-4873-8FAB-9D0F0139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ea typeface="宋体" pitchFamily="2" charset="-122"/>
              </a:rPr>
              <a:t>A 2-bit Synchronous Binary Counter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E4AA39A-49FC-4208-8D25-8822DAA8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FD4C6E-9E5B-4F5E-BBE6-7F83EF328FD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6" descr="fg08_01100">
            <a:extLst>
              <a:ext uri="{FF2B5EF4-FFF2-40B4-BE49-F238E27FC236}">
                <a16:creationId xmlns:a16="http://schemas.microsoft.com/office/drawing/2014/main" id="{C8098CED-9497-4B77-B192-F77C1853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071688"/>
            <a:ext cx="51165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DC9CE68-B508-493A-86D8-EEFACC30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85775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8–11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 2-bit synchronous binary counter.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CB27D0E1-78AF-48FA-9501-62AE6444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2DDDE-A660-4962-B8BD-9195AAB49A2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531" name="Picture 6" descr="fg08_01300">
            <a:extLst>
              <a:ext uri="{FF2B5EF4-FFF2-40B4-BE49-F238E27FC236}">
                <a16:creationId xmlns:a16="http://schemas.microsoft.com/office/drawing/2014/main" id="{F126E51E-2EA7-4593-A1C7-C3173F48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83423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F2468AE-9504-4B80-A089-A4A57346C5F7}"/>
              </a:ext>
            </a:extLst>
          </p:cNvPr>
          <p:cNvSpPr txBox="1">
            <a:spLocks noChangeArrowheads="1"/>
          </p:cNvSpPr>
          <p:nvPr/>
        </p:nvSpPr>
        <p:spPr>
          <a:xfrm>
            <a:off x="428625" y="642938"/>
            <a:ext cx="399097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8–13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Timing diagram for the counter of Figure 8–11. 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pic>
        <p:nvPicPr>
          <p:cNvPr id="22533" name="Picture 6" descr="fg08_01100">
            <a:extLst>
              <a:ext uri="{FF2B5EF4-FFF2-40B4-BE49-F238E27FC236}">
                <a16:creationId xmlns:a16="http://schemas.microsoft.com/office/drawing/2014/main" id="{470FE09F-1E5D-4BAE-8E39-95986FDE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3"/>
            <a:ext cx="39798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7997CA-233C-4F76-80E2-7014BBC7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0186-9208-4E52-843F-87919351643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8CF3B8-BC55-4BE2-ABF6-8EA50EBF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" y="0"/>
            <a:ext cx="913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07344-31D1-40BC-83D2-F8F82704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19767"/>
            <a:ext cx="7772400" cy="417406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dirty="0"/>
              <a:t>实验内容</a:t>
            </a:r>
            <a:endParaRPr lang="en-US" altLang="zh-CN" sz="4000" b="1" dirty="0"/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用 </a:t>
            </a:r>
            <a:r>
              <a:rPr lang="en-US" altLang="zh-CN" dirty="0"/>
              <a:t>JK </a:t>
            </a:r>
            <a:r>
              <a:rPr lang="zh-CN" altLang="en-US" dirty="0"/>
              <a:t>触发器设计一个 </a:t>
            </a:r>
            <a:r>
              <a:rPr lang="en-US" altLang="zh-CN" dirty="0"/>
              <a:t>16 </a:t>
            </a:r>
            <a:r>
              <a:rPr lang="zh-CN" altLang="en-US" dirty="0"/>
              <a:t>进制</a:t>
            </a:r>
            <a:r>
              <a:rPr lang="zh-CN" altLang="en-US" dirty="0">
                <a:solidFill>
                  <a:srgbClr val="FF0000"/>
                </a:solidFill>
              </a:rPr>
              <a:t>同步</a:t>
            </a:r>
            <a:r>
              <a:rPr lang="zh-CN" altLang="en-US" dirty="0"/>
              <a:t>计数器，用逻辑分析仪观察并记录</a:t>
            </a:r>
            <a:r>
              <a:rPr lang="en-US" altLang="zh-CN" dirty="0"/>
              <a:t>CP </a:t>
            </a:r>
            <a:r>
              <a:rPr lang="zh-CN" altLang="en-US" dirty="0"/>
              <a:t>和各输出的波形。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用 </a:t>
            </a:r>
            <a:r>
              <a:rPr lang="en-US" altLang="zh-CN" dirty="0"/>
              <a:t>JK </a:t>
            </a:r>
            <a:r>
              <a:rPr lang="zh-CN" altLang="en-US" dirty="0"/>
              <a:t>触发器设计一个 </a:t>
            </a:r>
            <a:r>
              <a:rPr lang="en-US" altLang="zh-CN" dirty="0"/>
              <a:t>16 </a:t>
            </a:r>
            <a:r>
              <a:rPr lang="zh-CN" altLang="en-US" dirty="0"/>
              <a:t>进制</a:t>
            </a:r>
            <a:r>
              <a:rPr lang="zh-CN" altLang="en-US" dirty="0">
                <a:solidFill>
                  <a:srgbClr val="FF0000"/>
                </a:solidFill>
              </a:rPr>
              <a:t>异步</a:t>
            </a:r>
            <a:r>
              <a:rPr lang="zh-CN" altLang="en-US" dirty="0"/>
              <a:t>计数器，用逻辑分析仪观察并记录</a:t>
            </a:r>
            <a:r>
              <a:rPr lang="en-US" altLang="zh-CN" dirty="0"/>
              <a:t>CP </a:t>
            </a:r>
            <a:r>
              <a:rPr lang="zh-CN" altLang="en-US" dirty="0"/>
              <a:t>和各输出的波形。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实验报告中需包含同步和异步计数器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B4E5F2-7BBA-4F95-B1D2-4F640D5E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C249-0138-4740-AD7C-C31857BF085C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814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237</Words>
  <Application>Microsoft Office PowerPoint</Application>
  <PresentationFormat>全屏显示(4:3)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等线</vt:lpstr>
      <vt:lpstr>黑体</vt:lpstr>
      <vt:lpstr>华文彩云</vt:lpstr>
      <vt:lpstr>Arial</vt:lpstr>
      <vt:lpstr>Calibri</vt:lpstr>
      <vt:lpstr>Calibri Light</vt:lpstr>
      <vt:lpstr>Constantia</vt:lpstr>
      <vt:lpstr>Tahoma</vt:lpstr>
      <vt:lpstr>Times New Roman</vt:lpstr>
      <vt:lpstr>Wingdings</vt:lpstr>
      <vt:lpstr>Wingdings 2</vt:lpstr>
      <vt:lpstr>Office 主题​​</vt:lpstr>
      <vt:lpstr>流畅</vt:lpstr>
      <vt:lpstr>Blueprint</vt:lpstr>
      <vt:lpstr>PowerPoint 演示文稿</vt:lpstr>
      <vt:lpstr>PowerPoint 演示文稿</vt:lpstr>
      <vt:lpstr>A 2-bit Asynchronous Binary Counter</vt:lpstr>
      <vt:lpstr>Propagation Delay</vt:lpstr>
      <vt:lpstr>PowerPoint 演示文稿</vt:lpstr>
      <vt:lpstr>A 2-bit Synchronous Binary Counter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倩怡 黄</dc:creator>
  <cp:lastModifiedBy>倩怡 黄</cp:lastModifiedBy>
  <cp:revision>11</cp:revision>
  <dcterms:created xsi:type="dcterms:W3CDTF">2024-05-07T10:31:41Z</dcterms:created>
  <dcterms:modified xsi:type="dcterms:W3CDTF">2025-05-27T12:15:08Z</dcterms:modified>
</cp:coreProperties>
</file>